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21.emf" ContentType="image/x-emf"/>
  <Override PartName="/ppt/media/image3.png" ContentType="image/png"/>
  <Override PartName="/ppt/media/image22.emf" ContentType="image/x-emf"/>
  <Override PartName="/ppt/media/image4.png" ContentType="image/png"/>
  <Override PartName="/ppt/media/image5.png" ContentType="image/png"/>
  <Override PartName="/ppt/media/image23.emf" ContentType="image/x-emf"/>
  <Override PartName="/ppt/media/image6.emf" ContentType="image/x-e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4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3280" cy="41076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3280" cy="2703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880" cy="253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92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4600" cy="144036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1120" cy="469800"/>
            <a:chOff x="2608200" y="4532040"/>
            <a:chExt cx="1671120" cy="46980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5280" cy="46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7320" cy="24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4440" cy="506520"/>
            <a:chOff x="4532760" y="4513680"/>
            <a:chExt cx="2224440" cy="50652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6520" cy="50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3200" cy="24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3280" cy="3679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9200" cy="79056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96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liennummernplatzhalter 1_ 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F288287-4016-4BE3-AA82-CDC1C19222B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4" name="Textplatzhalter 2_ 3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oliennummernplatzhalter 1_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9442557-04AD-4703-B240-493D67BEA9D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6" name="Textplatzhalter 2_3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Going Further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liennummernplatzhalter 1_4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171B2BE-FE0F-4472-9D3B-4F3C42E4CE6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8" name="Textplatzhalter 2_5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platzhalter 1"/>
          <p:cNvSpPr/>
          <p:nvPr/>
        </p:nvSpPr>
        <p:spPr>
          <a:xfrm>
            <a:off x="1224000" y="3116160"/>
            <a:ext cx="683928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Textplatzhalter 2"/>
          <p:cNvSpPr/>
          <p:nvPr/>
        </p:nvSpPr>
        <p:spPr>
          <a:xfrm>
            <a:off x="1224000" y="1890360"/>
            <a:ext cx="683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Foliennummernplatzhalter 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47DD066-78CA-4FD0-A234-CF96B7B11E7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1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C6670E9-4C23-4B62-B63C-C6CEA2172B8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1" name="Textplatzhalter 2_ 1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Traits?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6" descr=""/>
          <p:cNvPicPr/>
          <p:nvPr/>
        </p:nvPicPr>
        <p:blipFill>
          <a:blip r:embed="rId1"/>
          <a:stretch/>
        </p:blipFill>
        <p:spPr>
          <a:xfrm>
            <a:off x="1013400" y="1767240"/>
            <a:ext cx="2797920" cy="23792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2"/>
          <a:stretch/>
        </p:blipFill>
        <p:spPr>
          <a:xfrm>
            <a:off x="6287400" y="1699200"/>
            <a:ext cx="1440000" cy="2658960"/>
          </a:xfrm>
          <a:prstGeom prst="rect">
            <a:avLst/>
          </a:prstGeom>
          <a:ln w="0">
            <a:noFill/>
          </a:ln>
        </p:spPr>
      </p:pic>
      <p:sp>
        <p:nvSpPr>
          <p:cNvPr id="134" name="TextBox 7"/>
          <p:cNvSpPr/>
          <p:nvPr/>
        </p:nvSpPr>
        <p:spPr>
          <a:xfrm>
            <a:off x="5684400" y="926280"/>
            <a:ext cx="2646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explain</a:t>
            </a:r>
            <a:br>
              <a:rPr sz="1400"/>
            </a:b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TextBox 9"/>
          <p:cNvSpPr/>
          <p:nvPr/>
        </p:nvSpPr>
        <p:spPr>
          <a:xfrm rot="15000">
            <a:off x="538920" y="1087920"/>
            <a:ext cx="3708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rcRect l="28406" t="2466" r="33319" b="45977"/>
          <a:stretch/>
        </p:blipFill>
        <p:spPr>
          <a:xfrm>
            <a:off x="869400" y="768960"/>
            <a:ext cx="2658600" cy="2651040"/>
          </a:xfrm>
          <a:prstGeom prst="rect">
            <a:avLst/>
          </a:prstGeom>
          <a:ln w="0">
            <a:noFill/>
          </a:ln>
        </p:spPr>
      </p:pic>
      <p:sp>
        <p:nvSpPr>
          <p:cNvPr id="137" name="Foliennummernplatzhalter 1_2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9239AE4-618F-417B-AC66-11FBBFB9F2E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8" name="Textplatzhalter 2_4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Towards the Functional Invasion Community Ecology?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xtBox 10"/>
          <p:cNvSpPr/>
          <p:nvPr/>
        </p:nvSpPr>
        <p:spPr>
          <a:xfrm>
            <a:off x="929160" y="3782160"/>
            <a:ext cx="7286040" cy="303840"/>
          </a:xfrm>
          <a:prstGeom prst="rect">
            <a:avLst/>
          </a:prstGeom>
          <a:solidFill>
            <a:srgbClr val="76a4d2"/>
          </a:solidFill>
          <a:ln w="0">
            <a:noFill/>
          </a:ln>
          <a:effectLst>
            <a:softEdge rad="31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massive trait data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on alien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1"/>
          <p:cNvSpPr/>
          <p:nvPr/>
        </p:nvSpPr>
        <p:spPr>
          <a:xfrm rot="15000">
            <a:off x="1126800" y="3347640"/>
            <a:ext cx="2142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Funk et al. 2008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1382760" y="4212000"/>
            <a:ext cx="6378840" cy="54000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>
                  <a:alpha val="0"/>
                </a:srgbClr>
              </a:gs>
            </a:gsLst>
            <a:lin ang="5400000"/>
          </a:gra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556520" y="1360440"/>
            <a:ext cx="4083480" cy="748080"/>
          </a:xfrm>
          <a:prstGeom prst="rect">
            <a:avLst/>
          </a:prstGeom>
          <a:ln w="0">
            <a:noFill/>
          </a:ln>
        </p:spPr>
      </p:pic>
      <p:sp>
        <p:nvSpPr>
          <p:cNvPr id="143" name="TextBox 2"/>
          <p:cNvSpPr/>
          <p:nvPr/>
        </p:nvSpPr>
        <p:spPr>
          <a:xfrm rot="15000">
            <a:off x="5271480" y="2197080"/>
            <a:ext cx="26521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TextBox 3"/>
          <p:cNvSpPr/>
          <p:nvPr/>
        </p:nvSpPr>
        <p:spPr>
          <a:xfrm rot="15000">
            <a:off x="4911480" y="2918520"/>
            <a:ext cx="33721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Importance of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oliennummernplatzhalter 1_0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5EB916A-0CA1-43BB-A3C9-540D2646809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6" name="Textplatzhalter 2_2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7" name=""/>
          <p:cNvGrpSpPr/>
          <p:nvPr/>
        </p:nvGrpSpPr>
        <p:grpSpPr>
          <a:xfrm>
            <a:off x="874800" y="1476000"/>
            <a:ext cx="2149200" cy="1316160"/>
            <a:chOff x="874800" y="1476000"/>
            <a:chExt cx="2149200" cy="1316160"/>
          </a:xfrm>
        </p:grpSpPr>
        <p:sp>
          <p:nvSpPr>
            <p:cNvPr id="148" name=""/>
            <p:cNvSpPr/>
            <p:nvPr/>
          </p:nvSpPr>
          <p:spPr>
            <a:xfrm>
              <a:off x="941400" y="1476000"/>
              <a:ext cx="2015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latin typeface="Verdana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49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9200" cy="790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0" name=""/>
          <p:cNvGrpSpPr/>
          <p:nvPr/>
        </p:nvGrpSpPr>
        <p:grpSpPr>
          <a:xfrm>
            <a:off x="5215320" y="1022760"/>
            <a:ext cx="3033000" cy="2032560"/>
            <a:chOff x="5215320" y="1022760"/>
            <a:chExt cx="3033000" cy="2032560"/>
          </a:xfrm>
        </p:grpSpPr>
        <p:grpSp>
          <p:nvGrpSpPr>
            <p:cNvPr id="151" name=""/>
            <p:cNvGrpSpPr/>
            <p:nvPr/>
          </p:nvGrpSpPr>
          <p:grpSpPr>
            <a:xfrm>
              <a:off x="5215320" y="1368000"/>
              <a:ext cx="3033000" cy="1687320"/>
              <a:chOff x="5215320" y="1368000"/>
              <a:chExt cx="3033000" cy="1687320"/>
            </a:xfrm>
          </p:grpSpPr>
          <p:pic>
            <p:nvPicPr>
              <p:cNvPr id="152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5120" cy="45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3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800" cy="971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4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60360" cy="494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5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800" cy="486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6" name=""/>
            <p:cNvSpPr/>
            <p:nvPr/>
          </p:nvSpPr>
          <p:spPr>
            <a:xfrm>
              <a:off x="5816520" y="1022760"/>
              <a:ext cx="2051640" cy="36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latin typeface="Verdana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7" name=""/>
          <p:cNvSpPr/>
          <p:nvPr/>
        </p:nvSpPr>
        <p:spPr>
          <a:xfrm>
            <a:off x="3618000" y="2000880"/>
            <a:ext cx="863640" cy="287640"/>
          </a:xfrm>
          <a:custGeom>
            <a:avLst/>
            <a:gdLst>
              <a:gd name="textAreaLeft" fmla="*/ 0 w 863640"/>
              <a:gd name="textAreaRight" fmla="*/ 864000 w 863640"/>
              <a:gd name="textAreaTop" fmla="*/ 0 h 287640"/>
              <a:gd name="textAreaBottom" fmla="*/ 288000 h 28764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>
            <a:off x="1224360" y="4028400"/>
            <a:ext cx="66956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atin typeface="Verdana"/>
              </a:rPr>
              <a:t>16 538</a:t>
            </a:r>
            <a:r>
              <a:rPr b="0" lang="en-US" sz="1400" spc="-1" strike="noStrike">
                <a:latin typeface="Verdana"/>
              </a:rPr>
              <a:t> species from GloNAF</a:t>
            </a:r>
            <a:br>
              <a:rPr sz="1800"/>
            </a:br>
            <a:r>
              <a:rPr b="1" lang="en-US" sz="1400" spc="-1" strike="noStrike">
                <a:latin typeface="Verdana"/>
              </a:rPr>
              <a:t>→ 15 490 </a:t>
            </a:r>
            <a:r>
              <a:rPr b="0" lang="en-US" sz="1400" spc="-1" strike="noStrike">
                <a:latin typeface="Verdana"/>
              </a:rPr>
              <a:t>species with</a:t>
            </a:r>
            <a:r>
              <a:rPr b="1" lang="en-US" sz="1400" spc="-1" strike="noStrike">
                <a:latin typeface="Verdana"/>
              </a:rPr>
              <a:t> at least one trait (consolidated data)</a:t>
            </a:r>
            <a:r>
              <a:rPr b="0" lang="en-US" sz="1400" spc="-1" strike="noStrike">
                <a:latin typeface="Verdana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1323000" y="3296880"/>
            <a:ext cx="64976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Verdana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latin typeface="Verdana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oliennummernplatzhalter 1_ 2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D30A034-70A9-4B67-BC4F-013F1AB0C2E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1" name="Textplatzhalter 2_ 2"/>
          <p:cNvSpPr/>
          <p:nvPr/>
        </p:nvSpPr>
        <p:spPr>
          <a:xfrm>
            <a:off x="539640" y="376200"/>
            <a:ext cx="8244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2142000" y="863640"/>
            <a:ext cx="48600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latin typeface="Verdana"/>
              </a:rPr>
              <a:t>Species (</a:t>
            </a:r>
            <a:r>
              <a:rPr b="1" lang="en-US" sz="1400" spc="-1" strike="noStrike">
                <a:latin typeface="Verdana"/>
              </a:rPr>
              <a:t>15,459</a:t>
            </a:r>
            <a:r>
              <a:rPr b="0" lang="en-US" sz="1400" spc="-1" strike="noStrike">
                <a:latin typeface="Verdana"/>
              </a:rPr>
              <a:t>) x Traits (</a:t>
            </a:r>
            <a:r>
              <a:rPr b="1" lang="en-US" sz="1400" spc="-1" strike="noStrike">
                <a:latin typeface="Verdana"/>
              </a:rPr>
              <a:t>2,215</a:t>
            </a:r>
            <a:r>
              <a:rPr b="0" lang="en-US" sz="1400" spc="-1" strike="noStrike">
                <a:latin typeface="Verdana"/>
              </a:rPr>
              <a:t>) matrix is</a:t>
            </a:r>
            <a:r>
              <a:rPr b="1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</a:rPr>
              <a:t>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1370880" y="1423080"/>
            <a:ext cx="640188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latin typeface="Verdana"/>
              </a:rPr>
              <a:t>Reduce</a:t>
            </a:r>
            <a:r>
              <a:rPr b="1" lang="en-US" sz="1400" spc="-1" strike="noStrike">
                <a:latin typeface="Verdana"/>
              </a:rPr>
              <a:t> complexity</a:t>
            </a:r>
            <a:r>
              <a:rPr b="0" lang="en-US" sz="1400" spc="-1" strike="noStrike">
                <a:latin typeface="Verdana"/>
              </a:rPr>
              <a:t> → </a:t>
            </a:r>
            <a:r>
              <a:rPr b="1" lang="en-US" sz="1400" spc="-1" strike="noStrike">
                <a:latin typeface="Verdana"/>
              </a:rPr>
              <a:t>trait combinations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4" name=""/>
          <p:cNvSpPr/>
          <p:nvPr/>
        </p:nvSpPr>
        <p:spPr>
          <a:xfrm>
            <a:off x="470880" y="2062080"/>
            <a:ext cx="25171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latin typeface="Verdana"/>
              </a:rPr>
              <a:t>Leaf-Height-Seed Mass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Westoby et al. 1999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3 traits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5" name=""/>
          <p:cNvSpPr/>
          <p:nvPr/>
        </p:nvSpPr>
        <p:spPr>
          <a:xfrm>
            <a:off x="3620880" y="2062080"/>
            <a:ext cx="22291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latin typeface="Verdana"/>
              </a:rPr>
              <a:t>Aboveground Traits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Díaz et al. 2016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6 traits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6" name=""/>
          <p:cNvSpPr/>
          <p:nvPr/>
        </p:nvSpPr>
        <p:spPr>
          <a:xfrm>
            <a:off x="6482880" y="2081520"/>
            <a:ext cx="215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latin typeface="Verdana"/>
              </a:rPr>
              <a:t>Root Traits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Bergmann et al. 2020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4 traits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167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3240" cy="1686240"/>
          </a:xfrm>
          <a:prstGeom prst="rect">
            <a:avLst/>
          </a:prstGeom>
          <a:ln w="0">
            <a:noFill/>
          </a:ln>
        </p:spPr>
      </p:pic>
      <p:grpSp>
        <p:nvGrpSpPr>
          <p:cNvPr id="168" name=""/>
          <p:cNvGrpSpPr/>
          <p:nvPr/>
        </p:nvGrpSpPr>
        <p:grpSpPr>
          <a:xfrm>
            <a:off x="601920" y="2864160"/>
            <a:ext cx="2405520" cy="1779840"/>
            <a:chOff x="601920" y="2864160"/>
            <a:chExt cx="2405520" cy="1779840"/>
          </a:xfrm>
        </p:grpSpPr>
        <p:sp>
          <p:nvSpPr>
            <p:cNvPr id="169" name=""/>
            <p:cNvSpPr/>
            <p:nvPr/>
          </p:nvSpPr>
          <p:spPr>
            <a:xfrm flipV="1">
              <a:off x="1620000" y="3276000"/>
              <a:ext cx="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"/>
            <p:cNvSpPr/>
            <p:nvPr/>
          </p:nvSpPr>
          <p:spPr>
            <a:xfrm>
              <a:off x="1620000" y="3996000"/>
              <a:ext cx="720000" cy="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"/>
            <p:cNvSpPr/>
            <p:nvPr/>
          </p:nvSpPr>
          <p:spPr>
            <a:xfrm>
              <a:off x="2218320" y="3853080"/>
              <a:ext cx="789120" cy="322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Height</a:t>
              </a:r>
              <a:endParaRPr b="0" lang="en-US" sz="1200" spc="-1" strike="noStrike">
                <a:latin typeface="Verdana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1154880" y="2864160"/>
              <a:ext cx="933120" cy="36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Specific</a:t>
              </a:r>
              <a:br>
                <a:rPr sz="1200"/>
              </a:br>
              <a:r>
                <a:rPr b="0" lang="en-US" sz="1200" spc="-1" strike="noStrike">
                  <a:latin typeface="Verdana"/>
                </a:rPr>
                <a:t>Leaf Area</a:t>
              </a:r>
              <a:endParaRPr b="0" lang="en-US" sz="1200" spc="-1" strike="noStrike">
                <a:latin typeface="Verdana"/>
              </a:endParaRPr>
            </a:p>
          </p:txBody>
        </p:sp>
        <p:sp>
          <p:nvSpPr>
            <p:cNvPr id="174" name=""/>
            <p:cNvSpPr/>
            <p:nvPr/>
          </p:nvSpPr>
          <p:spPr>
            <a:xfrm>
              <a:off x="601920" y="4177080"/>
              <a:ext cx="789120" cy="46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Seed Mass</a:t>
              </a:r>
              <a:endParaRPr b="0" lang="en-US" sz="1200" spc="-1" strike="noStrike">
                <a:latin typeface="Verdana"/>
              </a:endParaRPr>
            </a:p>
          </p:txBody>
        </p:sp>
      </p:grpSp>
      <p:grpSp>
        <p:nvGrpSpPr>
          <p:cNvPr id="175" name=""/>
          <p:cNvGrpSpPr/>
          <p:nvPr/>
        </p:nvGrpSpPr>
        <p:grpSpPr>
          <a:xfrm>
            <a:off x="6424560" y="2925000"/>
            <a:ext cx="2395440" cy="1428840"/>
            <a:chOff x="6424560" y="2925000"/>
            <a:chExt cx="2395440" cy="1428840"/>
          </a:xfrm>
        </p:grpSpPr>
        <p:pic>
          <p:nvPicPr>
            <p:cNvPr id="176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70240" cy="1428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7" name=""/>
            <p:cNvSpPr/>
            <p:nvPr/>
          </p:nvSpPr>
          <p:spPr>
            <a:xfrm>
              <a:off x="6424560" y="2961000"/>
              <a:ext cx="811440" cy="359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60000" cy="42166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3056040" y="1080000"/>
            <a:ext cx="3548160" cy="3555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Foliennummernplatzhalter 1_5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0E813DB-4904-4029-81BA-703DEB3E4E2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1" name="Textplatzhalter 2_6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3060000" y="720000"/>
            <a:ext cx="3548160" cy="3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rot="5400000">
            <a:off x="1051560" y="2620080"/>
            <a:ext cx="3548160" cy="46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rot="10800000">
            <a:off x="3056040" y="4628160"/>
            <a:ext cx="3548160" cy="46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3816000" y="1800000"/>
            <a:ext cx="21600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</a:rPr>
              <a:t>empty</a:t>
            </a:r>
            <a:endParaRPr b="0" lang="en-US" sz="1400" spc="-1" strike="noStrik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86" name=""/>
          <p:cNvSpPr/>
          <p:nvPr/>
        </p:nvSpPr>
        <p:spPr>
          <a:xfrm>
            <a:off x="3492000" y="1338840"/>
            <a:ext cx="2700000" cy="2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</a:rPr>
              <a:t>1 pixel = 1 trait x 1 species</a:t>
            </a:r>
            <a:endParaRPr b="0" lang="en-US" sz="1400" spc="-1" strike="noStrike">
              <a:solidFill>
                <a:srgbClr val="ffffff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oliennummernplatzhalter 1_7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0EF3244-C597-4E1B-AEB4-730C81C12AC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6480000" y="612000"/>
            <a:ext cx="269964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Verdana"/>
              </a:rPr>
              <a:t>20 most measured traits are </a:t>
            </a:r>
            <a:r>
              <a:rPr b="1" lang="en-US" sz="1200" spc="-1" strike="noStrike">
                <a:latin typeface="Verdana"/>
              </a:rPr>
              <a:t>mostly</a:t>
            </a:r>
            <a:r>
              <a:rPr b="0" lang="en-US" sz="1200" spc="-1" strike="noStrike">
                <a:latin typeface="Verdana"/>
              </a:rPr>
              <a:t> </a:t>
            </a:r>
            <a:r>
              <a:rPr b="1" lang="en-US" sz="1200" spc="-1" strike="noStrike">
                <a:latin typeface="Verdana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6480000" y="1558080"/>
            <a:ext cx="269964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Verdana"/>
              </a:rPr>
              <a:t>Most traits measured</a:t>
            </a:r>
            <a:br>
              <a:rPr sz="1800"/>
            </a:br>
            <a:r>
              <a:rPr b="1" lang="en-US" sz="1200" spc="-1" strike="noStrike">
                <a:latin typeface="Verdana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6480000" y="2504160"/>
            <a:ext cx="269964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latin typeface="Verdana"/>
              </a:rPr>
              <a:t>Plant height</a:t>
            </a:r>
            <a:r>
              <a:rPr b="0" lang="en-US" sz="1200" spc="-1" strike="noStrike">
                <a:latin typeface="Verdana"/>
              </a:rPr>
              <a:t> is the</a:t>
            </a:r>
            <a:br>
              <a:rPr sz="1200"/>
            </a:br>
            <a:r>
              <a:rPr b="1" lang="en-US" sz="1200" spc="-1" strike="noStrike">
                <a:latin typeface="Verdana"/>
              </a:rPr>
              <a:t>first continuous</a:t>
            </a:r>
            <a:r>
              <a:rPr b="0" lang="en-US" sz="1200" spc="-1" strike="noStrike">
                <a:latin typeface="Verdana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Verdana"/>
              </a:rPr>
              <a:t>Available for </a:t>
            </a:r>
            <a:r>
              <a:rPr b="1" lang="en-US" sz="1200" spc="-1" strike="noStrike">
                <a:latin typeface="Verdana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480000" y="3636720"/>
            <a:ext cx="269964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latin typeface="Verdana"/>
              </a:rPr>
              <a:t>Seed mass </a:t>
            </a:r>
            <a:r>
              <a:rPr b="0" lang="en-US" sz="1200" spc="-1" strike="noStrike">
                <a:latin typeface="Verdana"/>
              </a:rPr>
              <a:t>is the</a:t>
            </a:r>
            <a:br>
              <a:rPr sz="1200"/>
            </a:br>
            <a:r>
              <a:rPr b="1" lang="en-US" sz="1200" spc="-1" strike="noStrike">
                <a:latin typeface="Verdana"/>
              </a:rPr>
              <a:t>second continuous</a:t>
            </a:r>
            <a:r>
              <a:rPr b="0" lang="en-US" sz="1200" spc="-1" strike="noStrike">
                <a:latin typeface="Verdana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latin typeface="Verdana"/>
              </a:rPr>
              <a:t>Available for </a:t>
            </a:r>
            <a:r>
              <a:rPr b="1" lang="en-US" sz="1200" spc="-1" strike="noStrike">
                <a:latin typeface="Verdana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20520" cy="486612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/>
          <p:nvPr/>
        </p:nvSpPr>
        <p:spPr>
          <a:xfrm>
            <a:off x="1944000" y="626760"/>
            <a:ext cx="4536000" cy="407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>
            <a:off x="195480" y="720000"/>
            <a:ext cx="1748520" cy="39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1800000" y="4680000"/>
            <a:ext cx="4680000" cy="39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1800000" y="484200"/>
            <a:ext cx="4680000" cy="142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oliennummernplatzhalter 1_1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C64E9C6-3A18-4EDB-90CF-37388DF0140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8" name="Textplatzhalter 2_0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know Alien Plants better in Temperate Regions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728000" y="1203480"/>
            <a:ext cx="5184000" cy="289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oliennummernplatzhalter 1_8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AE9BF1D-E987-45AC-8E2F-09F5E3D7C35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1" name="Textplatzhalter 2_8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8760" cy="36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2022-09-08T18:11:42Z</dcterms:modified>
  <cp:revision>41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